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5"/>
  </p:notesMasterIdLst>
  <p:handoutMasterIdLst>
    <p:handoutMasterId r:id="rId16"/>
  </p:handoutMasterIdLst>
  <p:sldIdLst>
    <p:sldId id="307" r:id="rId2"/>
    <p:sldId id="298" r:id="rId3"/>
    <p:sldId id="299" r:id="rId4"/>
    <p:sldId id="300" r:id="rId5"/>
    <p:sldId id="301" r:id="rId6"/>
    <p:sldId id="302" r:id="rId7"/>
    <p:sldId id="303" r:id="rId8"/>
    <p:sldId id="308" r:id="rId9"/>
    <p:sldId id="304" r:id="rId10"/>
    <p:sldId id="305" r:id="rId11"/>
    <p:sldId id="309" r:id="rId12"/>
    <p:sldId id="310" r:id="rId13"/>
    <p:sldId id="306"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00" d="100"/>
          <a:sy n="100" d="100"/>
        </p:scale>
        <p:origin x="-1824" y="-57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60" d="100"/>
        <a:sy n="160" d="100"/>
      </p:scale>
      <p:origin x="0" y="0"/>
    </p:cViewPr>
  </p:sorterViewPr>
  <p:notesViewPr>
    <p:cSldViewPr showGuides="1">
      <p:cViewPr varScale="1">
        <p:scale>
          <a:sx n="80" d="100"/>
          <a:sy n="80" d="100"/>
        </p:scale>
        <p:origin x="-1860"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a:defRPr sz="1300">
                <a:cs typeface="Arial" pitchFamily="34" charset="0"/>
              </a:defRPr>
            </a:lvl1pPr>
          </a:lstStyle>
          <a:p>
            <a:pPr>
              <a:defRPr/>
            </a:pPr>
            <a:r>
              <a:rPr lang="en-US" smtClean="0"/>
              <a:t>Tab 4-I - Porous Pavement</a:t>
            </a: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a:defRPr sz="1300">
                <a:cs typeface="Arial" pitchFamily="34" charset="0"/>
              </a:defRPr>
            </a:lvl1pPr>
          </a:lstStyle>
          <a:p>
            <a:pPr>
              <a:defRPr/>
            </a:pPr>
            <a:fld id="{01B6FDD3-6832-4EA0-AEF4-1E9F8DE23D91}" type="datetimeFigureOut">
              <a:rPr lang="en-US"/>
              <a:pPr>
                <a:defRPr/>
              </a:pPr>
              <a:t>12/13/2013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a:defRPr sz="130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a:defRPr sz="1300">
                <a:cs typeface="Arial" pitchFamily="34" charset="0"/>
              </a:defRPr>
            </a:lvl1pPr>
          </a:lstStyle>
          <a:p>
            <a:pPr>
              <a:defRPr/>
            </a:pPr>
            <a:fld id="{04810B54-C3D0-45AD-9531-61EE94602383}" type="slidenum">
              <a:rPr lang="en-US"/>
              <a:pPr>
                <a:defRPr/>
              </a:pPr>
              <a:t>‹#›</a:t>
            </a:fld>
            <a:endParaRPr lang="en-US"/>
          </a:p>
        </p:txBody>
      </p:sp>
    </p:spTree>
    <p:extLst>
      <p:ext uri="{BB962C8B-B14F-4D97-AF65-F5344CB8AC3E}">
        <p14:creationId xmlns:p14="http://schemas.microsoft.com/office/powerpoint/2010/main" val="415426094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r>
              <a:rPr lang="en-US" smtClean="0"/>
              <a:t>Tab 4-I - Porous Pavement</a:t>
            </a: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2101728F-2DFD-479A-9C9C-AD90CC7DD887}" type="datetimeFigureOut">
              <a:rPr lang="en-US"/>
              <a:pPr>
                <a:defRPr/>
              </a:pPr>
              <a:t>12/13/2013</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CC1D4D62-2777-41F4-B522-0086D67512B6}" type="slidenum">
              <a:rPr lang="en-US"/>
              <a:pPr>
                <a:defRPr/>
              </a:pPr>
              <a:t>‹#›</a:t>
            </a:fld>
            <a:endParaRPr lang="en-US"/>
          </a:p>
        </p:txBody>
      </p:sp>
    </p:spTree>
    <p:extLst>
      <p:ext uri="{BB962C8B-B14F-4D97-AF65-F5344CB8AC3E}">
        <p14:creationId xmlns:p14="http://schemas.microsoft.com/office/powerpoint/2010/main" val="2722524672"/>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54B21E5B-5757-4FDD-A105-20A87A774E28}" type="slidenum">
              <a:rPr lang="en-US" smtClean="0"/>
              <a:pPr>
                <a:defRPr/>
              </a:pPr>
              <a:t>1</a:t>
            </a:fld>
            <a:endParaRPr lang="en-US"/>
          </a:p>
        </p:txBody>
      </p:sp>
      <p:sp>
        <p:nvSpPr>
          <p:cNvPr id="2" name="Header Placeholder 1"/>
          <p:cNvSpPr>
            <a:spLocks noGrp="1"/>
          </p:cNvSpPr>
          <p:nvPr>
            <p:ph type="hdr" sz="quarter" idx="10"/>
          </p:nvPr>
        </p:nvSpPr>
        <p:spPr/>
        <p:txBody>
          <a:bodyPr/>
          <a:lstStyle/>
          <a:p>
            <a:pPr>
              <a:defRPr/>
            </a:pPr>
            <a:r>
              <a:rPr lang="en-US" smtClean="0"/>
              <a:t>Tab 4-I - Porous Pavement</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B3EA049F-4BC3-487B-B8C6-54F5C1BC42DF}" type="slidenum">
              <a:rPr lang="en-US" b="1" smtClean="0">
                <a:latin typeface="Times New Roman" pitchFamily="18" charset="0"/>
              </a:rPr>
              <a:pPr fontAlgn="base">
                <a:spcBef>
                  <a:spcPct val="50000"/>
                </a:spcBef>
                <a:spcAft>
                  <a:spcPct val="0"/>
                </a:spcAft>
                <a:defRPr/>
              </a:pPr>
              <a:t>10</a:t>
            </a:fld>
            <a:endParaRPr lang="en-US" b="1" smtClean="0">
              <a:latin typeface="Times New Roman" pitchFamily="18" charset="0"/>
            </a:endParaRPr>
          </a:p>
        </p:txBody>
      </p:sp>
      <p:sp>
        <p:nvSpPr>
          <p:cNvPr id="2355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355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9"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C28A2803-6DDC-47AD-85D3-562FDDD8E018}" type="slidenum">
              <a:rPr lang="en-US" b="1" smtClean="0">
                <a:latin typeface="Times New Roman" pitchFamily="18" charset="0"/>
              </a:rPr>
              <a:pPr fontAlgn="base">
                <a:spcBef>
                  <a:spcPct val="50000"/>
                </a:spcBef>
                <a:spcAft>
                  <a:spcPct val="0"/>
                </a:spcAft>
                <a:defRPr/>
              </a:pPr>
              <a:t>13</a:t>
            </a:fld>
            <a:endParaRPr lang="en-US" b="1" smtClean="0">
              <a:latin typeface="Times New Roman" pitchFamily="18" charset="0"/>
            </a:endParaRPr>
          </a:p>
        </p:txBody>
      </p:sp>
      <p:sp>
        <p:nvSpPr>
          <p:cNvPr id="245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45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marL="231775" indent="-231775" eaLnBrk="1" hangingPunct="1">
              <a:spcBef>
                <a:spcPct val="0"/>
              </a:spcBef>
            </a:pPr>
            <a:r>
              <a:rPr lang="en-US" altLang="en-US" sz="1000" smtClean="0"/>
              <a:t>Porous pavement water balance data - Lists the water surface elevation and volume data from the porous pavement device for each rainfall event.</a:t>
            </a:r>
          </a:p>
          <a:p>
            <a:pPr marL="231775" indent="-231775" eaLnBrk="1" hangingPunct="1">
              <a:spcBef>
                <a:spcPct val="0"/>
              </a:spcBef>
            </a:pPr>
            <a:endParaRPr lang="en-US" altLang="en-US" sz="1000" smtClean="0"/>
          </a:p>
          <a:p>
            <a:pPr marL="231775" indent="-231775" eaLnBrk="1" hangingPunct="1">
              <a:spcBef>
                <a:spcPct val="0"/>
              </a:spcBef>
            </a:pPr>
            <a:r>
              <a:rPr lang="en-US" altLang="en-US" sz="1000" smtClean="0"/>
              <a:t>Porous pavement stage-outflow data - Lists the discharge at each stage elevation for the seepage rate and the underdrain.</a:t>
            </a:r>
          </a:p>
          <a:p>
            <a:pPr marL="231775" indent="-231775" eaLnBrk="1" hangingPunct="1">
              <a:spcBef>
                <a:spcPct val="0"/>
              </a:spcBef>
            </a:pPr>
            <a:endParaRPr lang="en-US" altLang="en-US" sz="1000" smtClean="0"/>
          </a:p>
          <a:p>
            <a:pPr marL="231775" indent="-231775" eaLnBrk="1" hangingPunct="1">
              <a:spcBef>
                <a:spcPct val="0"/>
              </a:spcBef>
            </a:pPr>
            <a:r>
              <a:rPr lang="en-US" altLang="en-US" sz="1000" smtClean="0"/>
              <a:t>Porous pavement surface seepage rate data - Provides  the change in the surface seepage rate due to gradual porous pavement clogging for each event.</a:t>
            </a:r>
          </a:p>
          <a:p>
            <a:pPr marL="231775" indent="-231775" eaLnBrk="1" hangingPunct="1">
              <a:spcBef>
                <a:spcPct val="0"/>
              </a:spcBef>
            </a:pPr>
            <a:endParaRPr lang="en-US" altLang="en-US" sz="1000" smtClean="0"/>
          </a:p>
          <a:p>
            <a:pPr marL="231775" indent="-231775" eaLnBrk="1" hangingPunct="1">
              <a:spcBef>
                <a:spcPct val="0"/>
              </a:spcBef>
            </a:pPr>
            <a:r>
              <a:rPr lang="en-US" altLang="en-US" sz="1000" smtClean="0"/>
              <a:t>Porous pavement detailed output - Hydraulic and stage data for each time increment in the model run.</a:t>
            </a:r>
          </a:p>
          <a:p>
            <a:pPr marL="231775" indent="-231775" eaLnBrk="1" hangingPunct="1">
              <a:spcBef>
                <a:spcPct val="0"/>
              </a:spcBef>
            </a:pPr>
            <a:endParaRPr lang="en-US" altLang="en-US" sz="1000" smtClean="0"/>
          </a:p>
          <a:p>
            <a:pPr marL="231775" indent="-231775" eaLnBrk="1" hangingPunct="1">
              <a:spcBef>
                <a:spcPct val="0"/>
              </a:spcBef>
            </a:pPr>
            <a:r>
              <a:rPr lang="en-US" altLang="en-US" sz="1000" smtClean="0"/>
              <a:t>Porous pavement stochastic seepage rate detail - Lists the seepage rate for each event if the random infiltration rate generator option is selected.</a:t>
            </a:r>
          </a:p>
        </p:txBody>
      </p:sp>
      <p:sp>
        <p:nvSpPr>
          <p:cNvPr id="22533"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F9EF6768-33ED-4E90-A8FF-4BD4C28E701B}" type="slidenum">
              <a:rPr lang="en-US" b="1" smtClean="0">
                <a:latin typeface="Times New Roman" pitchFamily="18" charset="0"/>
              </a:rPr>
              <a:pPr fontAlgn="base">
                <a:spcBef>
                  <a:spcPct val="50000"/>
                </a:spcBef>
                <a:spcAft>
                  <a:spcPct val="0"/>
                </a:spcAft>
                <a:defRPr/>
              </a:pPr>
              <a:t>2</a:t>
            </a:fld>
            <a:endParaRPr lang="en-US" b="1" smtClean="0">
              <a:latin typeface="Times New Roman" pitchFamily="18" charset="0"/>
            </a:endParaRPr>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1"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364F5B1C-1DC4-4F38-8142-F5B99EEA09D5}" type="slidenum">
              <a:rPr lang="en-US" b="1" smtClean="0">
                <a:latin typeface="Times New Roman" pitchFamily="18" charset="0"/>
              </a:rPr>
              <a:pPr fontAlgn="base">
                <a:spcBef>
                  <a:spcPct val="50000"/>
                </a:spcBef>
                <a:spcAft>
                  <a:spcPct val="0"/>
                </a:spcAft>
                <a:defRPr/>
              </a:pPr>
              <a:t>3</a:t>
            </a:fld>
            <a:endParaRPr lang="en-US" b="1" smtClean="0">
              <a:latin typeface="Times New Roman" pitchFamily="18" charset="0"/>
            </a:endParaRPr>
          </a:p>
        </p:txBody>
      </p:sp>
      <p:sp>
        <p:nvSpPr>
          <p:cNvPr id="16387" name="Rectangle 2050"/>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8" name="Rectangle 2051"/>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5365"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39D87DD0-9DE8-4943-8A2E-3D11C45F7F62}" type="slidenum">
              <a:rPr lang="en-US" b="1" smtClean="0">
                <a:latin typeface="Times New Roman" pitchFamily="18" charset="0"/>
              </a:rPr>
              <a:pPr fontAlgn="base">
                <a:spcBef>
                  <a:spcPct val="50000"/>
                </a:spcBef>
                <a:spcAft>
                  <a:spcPct val="0"/>
                </a:spcAft>
                <a:defRPr/>
              </a:pPr>
              <a:t>4</a:t>
            </a:fld>
            <a:endParaRPr lang="en-US" b="1" smtClean="0">
              <a:latin typeface="Times New Roman" pitchFamily="18" charset="0"/>
            </a:endParaRPr>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6389"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C7085A7D-6504-479C-B1D8-7ECEFD04D2E2}" type="slidenum">
              <a:rPr lang="en-US" b="1" smtClean="0">
                <a:latin typeface="Times New Roman" pitchFamily="18" charset="0"/>
              </a:rPr>
              <a:pPr fontAlgn="base">
                <a:spcBef>
                  <a:spcPct val="50000"/>
                </a:spcBef>
                <a:spcAft>
                  <a:spcPct val="0"/>
                </a:spcAft>
                <a:defRPr/>
              </a:pPr>
              <a:t>5</a:t>
            </a:fld>
            <a:endParaRPr lang="en-US" b="1" smtClean="0">
              <a:latin typeface="Times New Roman" pitchFamily="18" charset="0"/>
            </a:endParaRPr>
          </a:p>
        </p:txBody>
      </p:sp>
      <p:sp>
        <p:nvSpPr>
          <p:cNvPr id="184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8436" name="Rectangle 3"/>
          <p:cNvSpPr>
            <a:spLocks noGrp="1" noChangeArrowheads="1"/>
          </p:cNvSpPr>
          <p:nvPr>
            <p:ph type="body" idx="1"/>
          </p:nvPr>
        </p:nvSpPr>
        <p:spPr bwMode="auto">
          <a:xfrm>
            <a:off x="685800" y="4560888"/>
            <a:ext cx="6172200" cy="4583112"/>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z="1000" smtClean="0"/>
          </a:p>
        </p:txBody>
      </p:sp>
      <p:sp>
        <p:nvSpPr>
          <p:cNvPr id="17413"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AE5A4887-354E-4E06-AB2B-CC4A83908E5D}" type="slidenum">
              <a:rPr lang="en-US" b="1" smtClean="0">
                <a:latin typeface="Times New Roman" pitchFamily="18" charset="0"/>
              </a:rPr>
              <a:pPr fontAlgn="base">
                <a:spcBef>
                  <a:spcPct val="50000"/>
                </a:spcBef>
                <a:spcAft>
                  <a:spcPct val="0"/>
                </a:spcAft>
                <a:defRPr/>
              </a:pPr>
              <a:t>6</a:t>
            </a:fld>
            <a:endParaRPr lang="en-US" b="1" smtClean="0">
              <a:latin typeface="Times New Roman" pitchFamily="18" charset="0"/>
            </a:endParaRPr>
          </a:p>
        </p:txBody>
      </p:sp>
      <p:sp>
        <p:nvSpPr>
          <p:cNvPr id="194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9460" name="Rectangle 3"/>
          <p:cNvSpPr>
            <a:spLocks noGrp="1" noChangeArrowheads="1"/>
          </p:cNvSpPr>
          <p:nvPr>
            <p:ph type="body" idx="1"/>
          </p:nvPr>
        </p:nvSpPr>
        <p:spPr bwMode="auto">
          <a:xfrm>
            <a:off x="685800" y="4560888"/>
            <a:ext cx="6248400" cy="4319587"/>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z="1000" smtClean="0"/>
              <a:t>The porous pavement control option now has full routing calculations associated with pond storage in conjunction with other porous pavement features.  The “outlet” options for porous pavement include subgrade seepage as well as an optional underdrain, which is modeled as an orifice.  The porous pavement control device option also has a surface seepage rate that limits the amount of runoff that can enter the storage system.  This surface seepage rate can be reduced to account for clogging over time, and the surface seepage rate can be partially restored with cleaning at a stated cleaning frequency.  The porous pavement control device infiltrates water originating from the rainfall hitting the pavement surface area only - it does not accept run-on from other surfaces.  The runoff volume reaching the porous pavement surface is therefore equal to the rainfall volume directly falling on the porous pavement. The porous pavement surface area can be any material, including paver blocks, porous concrete, porous asphalt, or any other porous surface. Porous pavements are usually installed over a subsurface storage layer that can dramatically increase the infiltration performance of the device.</a:t>
            </a:r>
          </a:p>
          <a:p>
            <a:pPr eaLnBrk="1" hangingPunct="1">
              <a:spcBef>
                <a:spcPct val="0"/>
              </a:spcBef>
            </a:pPr>
            <a:endParaRPr lang="en-US" altLang="en-US" sz="1000" smtClean="0"/>
          </a:p>
          <a:p>
            <a:pPr eaLnBrk="1" hangingPunct="1">
              <a:spcBef>
                <a:spcPct val="0"/>
              </a:spcBef>
            </a:pPr>
            <a:r>
              <a:rPr lang="en-US" altLang="en-US" sz="1000" smtClean="0"/>
              <a:t>The porous pavement control option can be used as a control device only in individual source areas.  Porous pavements are usually located at paved parking and storage areas, paved playgrounds, paved driveways, or paved walkways.  You should typically use porous pavements in relatively clean areas (walkways or driveways or other surfaces that receive little traffic, for example), to minimize groundwater contamination potential.  Porous pavements direct the infiltrating water to subsurface soil layers, usually beneath much or the organic surface soils that tend to sorb many pollutants.  Salts used for ice control in northern areas are also problematic when considering infiltrating stormwater.  Therefore, only use porous pavements in areas needing minimal salt applications.  Consider biofiltration devices to infiltrate water from more contaminated sites, as they can use amended soils to help trap contaminants before infiltration, or use other appropriate pre-treatment before infiltration.  No common pretreatment device is suitable for the removal of salts, however, so minimal use is the preferred control option in that case. </a:t>
            </a:r>
          </a:p>
          <a:p>
            <a:pPr eaLnBrk="1" hangingPunct="1">
              <a:spcBef>
                <a:spcPct val="0"/>
              </a:spcBef>
            </a:pPr>
            <a:endParaRPr lang="en-US" altLang="en-US" sz="1000" smtClean="0"/>
          </a:p>
          <a:p>
            <a:pPr eaLnBrk="1" hangingPunct="1">
              <a:spcBef>
                <a:spcPct val="0"/>
              </a:spcBef>
            </a:pPr>
            <a:r>
              <a:rPr lang="en-US" altLang="en-US" sz="1000" smtClean="0"/>
              <a:t>To model porous pavement in a suitable source area, describe the geometry and other characteristics of a typical porous pavement surface.  The model computes the runoff volume, equal to the rainfall volume, and then creates a complex triangular hydrograph that is used to statistically describe a random rainfall pattern (the flow duration equals the rain duration) that it routes through that porous pavement system.  </a:t>
            </a:r>
          </a:p>
          <a:p>
            <a:pPr eaLnBrk="1" hangingPunct="1">
              <a:spcBef>
                <a:spcPct val="0"/>
              </a:spcBef>
            </a:pPr>
            <a:endParaRPr lang="en-US" altLang="en-US" sz="1000" smtClean="0"/>
          </a:p>
          <a:p>
            <a:pPr eaLnBrk="1" hangingPunct="1">
              <a:spcBef>
                <a:spcPct val="0"/>
              </a:spcBef>
            </a:pPr>
            <a:r>
              <a:rPr lang="en-US" altLang="en-US" sz="1000" smtClean="0"/>
              <a:t>See the WinSLAMM Help file for additional information about the porous pavement control device.</a:t>
            </a:r>
          </a:p>
        </p:txBody>
      </p:sp>
      <p:sp>
        <p:nvSpPr>
          <p:cNvPr id="18437"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algn="l" fontAlgn="base">
              <a:spcBef>
                <a:spcPct val="0"/>
              </a:spcBef>
              <a:spcAft>
                <a:spcPct val="0"/>
              </a:spcAft>
              <a:defRPr/>
            </a:pPr>
            <a:r>
              <a:rPr lang="en-US" smtClean="0"/>
              <a:t>Page </a:t>
            </a:r>
            <a:fld id="{C054D80A-49FE-4ECD-8FC7-9A0FBC41F70B}" type="slidenum">
              <a:rPr lang="en-US" smtClean="0"/>
              <a:pPr algn="l" fontAlgn="base">
                <a:spcBef>
                  <a:spcPct val="0"/>
                </a:spcBef>
                <a:spcAft>
                  <a:spcPct val="0"/>
                </a:spcAft>
                <a:defRPr/>
              </a:pPr>
              <a:t>7</a:t>
            </a:fld>
            <a:endParaRPr lang="en-US" smtClean="0"/>
          </a:p>
        </p:txBody>
      </p:sp>
      <p:sp>
        <p:nvSpPr>
          <p:cNvPr id="204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0484" name="Rectangle 3"/>
          <p:cNvSpPr>
            <a:spLocks noGrp="1" noChangeArrowheads="1"/>
          </p:cNvSpPr>
          <p:nvPr>
            <p:ph type="body" idx="1"/>
          </p:nvPr>
        </p:nvSpPr>
        <p:spPr bwMode="auto">
          <a:xfrm>
            <a:off x="762000" y="4400550"/>
            <a:ext cx="5867400" cy="4319588"/>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z="1000" smtClean="0"/>
          </a:p>
        </p:txBody>
      </p:sp>
      <p:sp>
        <p:nvSpPr>
          <p:cNvPr id="19461"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sz="1200" smtClean="0">
                <a:solidFill>
                  <a:srgbClr val="000000"/>
                </a:solidFill>
                <a:latin typeface="Arial" charset="0"/>
              </a:rPr>
              <a:t>Tab 4-I - Porous Pavement</a:t>
            </a:r>
            <a:endParaRPr lang="en-US" sz="1200">
              <a:solidFill>
                <a:srgbClr val="000000"/>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algn="l" fontAlgn="base">
              <a:spcBef>
                <a:spcPct val="0"/>
              </a:spcBef>
              <a:spcAft>
                <a:spcPct val="0"/>
              </a:spcAft>
              <a:defRPr/>
            </a:pPr>
            <a:r>
              <a:rPr lang="en-US" smtClean="0"/>
              <a:t>Page </a:t>
            </a:r>
            <a:fld id="{EB85CD0D-9609-4226-8A87-E07AE7725F1A}" type="slidenum">
              <a:rPr lang="en-US" smtClean="0"/>
              <a:pPr algn="l" fontAlgn="base">
                <a:spcBef>
                  <a:spcPct val="0"/>
                </a:spcBef>
                <a:spcAft>
                  <a:spcPct val="0"/>
                </a:spcAft>
                <a:defRPr/>
              </a:pPr>
              <a:t>8</a:t>
            </a:fld>
            <a:endParaRPr lang="en-US" smtClean="0"/>
          </a:p>
        </p:txBody>
      </p:sp>
      <p:sp>
        <p:nvSpPr>
          <p:cNvPr id="2150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1508" name="Rectangle 3"/>
          <p:cNvSpPr>
            <a:spLocks noGrp="1" noChangeArrowheads="1"/>
          </p:cNvSpPr>
          <p:nvPr>
            <p:ph type="body" idx="1"/>
          </p:nvPr>
        </p:nvSpPr>
        <p:spPr bwMode="auto">
          <a:xfrm>
            <a:off x="762000" y="4400550"/>
            <a:ext cx="5867400" cy="4319588"/>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z="1000" smtClean="0"/>
          </a:p>
        </p:txBody>
      </p:sp>
      <p:sp>
        <p:nvSpPr>
          <p:cNvPr id="19461"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sz="1200" smtClean="0">
                <a:solidFill>
                  <a:srgbClr val="000000"/>
                </a:solidFill>
                <a:latin typeface="Arial" charset="0"/>
              </a:rPr>
              <a:t>Tab 4-I - Porous Pavement</a:t>
            </a:r>
            <a:endParaRPr lang="en-US" sz="1200">
              <a:solidFill>
                <a:srgbClr val="000000"/>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en-US" b="1" smtClean="0">
                <a:latin typeface="Times New Roman" pitchFamily="18" charset="0"/>
              </a:rPr>
              <a:t>Page </a:t>
            </a:r>
            <a:fld id="{108065CA-859D-434E-B9E7-BED7649EF540}" type="slidenum">
              <a:rPr lang="en-US" b="1" smtClean="0">
                <a:latin typeface="Times New Roman" pitchFamily="18" charset="0"/>
              </a:rPr>
              <a:pPr fontAlgn="base">
                <a:spcBef>
                  <a:spcPct val="50000"/>
                </a:spcBef>
                <a:spcAft>
                  <a:spcPct val="0"/>
                </a:spcAft>
                <a:defRPr/>
              </a:pPr>
              <a:t>9</a:t>
            </a:fld>
            <a:endParaRPr lang="en-US" b="1" smtClean="0">
              <a:latin typeface="Times New Roman" pitchFamily="18" charset="0"/>
            </a:endParaRPr>
          </a:p>
        </p:txBody>
      </p:sp>
      <p:sp>
        <p:nvSpPr>
          <p:cNvPr id="225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253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485" name="Header Placeholder 1"/>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961578">
              <a:defRPr>
                <a:solidFill>
                  <a:schemeClr val="tx1"/>
                </a:solidFill>
                <a:latin typeface="Calibri" pitchFamily="34" charset="0"/>
              </a:defRPr>
            </a:lvl1pPr>
            <a:lvl2pPr marL="785372" indent="-302066" defTabSz="961578">
              <a:defRPr>
                <a:solidFill>
                  <a:schemeClr val="tx1"/>
                </a:solidFill>
                <a:latin typeface="Calibri" pitchFamily="34" charset="0"/>
              </a:defRPr>
            </a:lvl2pPr>
            <a:lvl3pPr marL="1208265" indent="-241653" defTabSz="961578">
              <a:defRPr>
                <a:solidFill>
                  <a:schemeClr val="tx1"/>
                </a:solidFill>
                <a:latin typeface="Calibri" pitchFamily="34" charset="0"/>
              </a:defRPr>
            </a:lvl3pPr>
            <a:lvl4pPr marL="1691571" indent="-241653" defTabSz="961578">
              <a:defRPr>
                <a:solidFill>
                  <a:schemeClr val="tx1"/>
                </a:solidFill>
                <a:latin typeface="Calibri" pitchFamily="34" charset="0"/>
              </a:defRPr>
            </a:lvl4pPr>
            <a:lvl5pPr marL="2174878" indent="-241653" defTabSz="961578">
              <a:defRPr>
                <a:solidFill>
                  <a:schemeClr val="tx1"/>
                </a:solidFill>
                <a:latin typeface="Calibri" pitchFamily="34" charset="0"/>
              </a:defRPr>
            </a:lvl5pPr>
            <a:lvl6pPr marL="2658184" indent="-241653" defTabSz="961578" fontAlgn="base">
              <a:spcBef>
                <a:spcPct val="0"/>
              </a:spcBef>
              <a:spcAft>
                <a:spcPct val="0"/>
              </a:spcAft>
              <a:defRPr>
                <a:solidFill>
                  <a:schemeClr val="tx1"/>
                </a:solidFill>
                <a:latin typeface="Calibri" pitchFamily="34" charset="0"/>
              </a:defRPr>
            </a:lvl6pPr>
            <a:lvl7pPr marL="3141490" indent="-241653" defTabSz="961578" fontAlgn="base">
              <a:spcBef>
                <a:spcPct val="0"/>
              </a:spcBef>
              <a:spcAft>
                <a:spcPct val="0"/>
              </a:spcAft>
              <a:defRPr>
                <a:solidFill>
                  <a:schemeClr val="tx1"/>
                </a:solidFill>
                <a:latin typeface="Calibri" pitchFamily="34" charset="0"/>
              </a:defRPr>
            </a:lvl7pPr>
            <a:lvl8pPr marL="3624796" indent="-241653" defTabSz="961578" fontAlgn="base">
              <a:spcBef>
                <a:spcPct val="0"/>
              </a:spcBef>
              <a:spcAft>
                <a:spcPct val="0"/>
              </a:spcAft>
              <a:defRPr>
                <a:solidFill>
                  <a:schemeClr val="tx1"/>
                </a:solidFill>
                <a:latin typeface="Calibri" pitchFamily="34" charset="0"/>
              </a:defRPr>
            </a:lvl8pPr>
            <a:lvl9pPr marL="4108102" indent="-241653" defTabSz="961578" fontAlgn="base">
              <a:spcBef>
                <a:spcPct val="0"/>
              </a:spcBef>
              <a:spcAft>
                <a:spcPct val="0"/>
              </a:spcAft>
              <a:defRPr>
                <a:solidFill>
                  <a:schemeClr val="tx1"/>
                </a:solidFill>
                <a:latin typeface="Calibri" pitchFamily="34" charset="0"/>
              </a:defRPr>
            </a:lvl9pPr>
          </a:lstStyle>
          <a:p>
            <a:pPr fontAlgn="base">
              <a:spcBef>
                <a:spcPct val="50000"/>
              </a:spcBef>
              <a:spcAft>
                <a:spcPct val="0"/>
              </a:spcAft>
              <a:defRPr/>
            </a:pPr>
            <a:r>
              <a:rPr lang="fr-FR" b="1" smtClean="0">
                <a:latin typeface="Times New Roman" pitchFamily="18" charset="0"/>
              </a:rPr>
              <a:t>Tab 4-I - Porous Pavement</a:t>
            </a:r>
            <a:endParaRPr lang="en-US" b="1"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FED4934-0720-4D2E-9C80-0A92F13868A5}"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C0F405-C1E8-4C70-A91E-CDD18F0B2D13}" type="slidenum">
              <a:rPr lang="en-US"/>
              <a:pPr>
                <a:defRPr/>
              </a:pPr>
              <a:t>‹#›</a:t>
            </a:fld>
            <a:endParaRPr lang="en-US"/>
          </a:p>
        </p:txBody>
      </p:sp>
    </p:spTree>
    <p:extLst>
      <p:ext uri="{BB962C8B-B14F-4D97-AF65-F5344CB8AC3E}">
        <p14:creationId xmlns:p14="http://schemas.microsoft.com/office/powerpoint/2010/main" val="2310352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B2FDEF-C307-4C99-A727-D8A522B117BA}"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3027D8-51BA-4AC7-A113-7B691C77CD9C}" type="slidenum">
              <a:rPr lang="en-US"/>
              <a:pPr>
                <a:defRPr/>
              </a:pPr>
              <a:t>‹#›</a:t>
            </a:fld>
            <a:endParaRPr lang="en-US"/>
          </a:p>
        </p:txBody>
      </p:sp>
    </p:spTree>
    <p:extLst>
      <p:ext uri="{BB962C8B-B14F-4D97-AF65-F5344CB8AC3E}">
        <p14:creationId xmlns:p14="http://schemas.microsoft.com/office/powerpoint/2010/main" val="3347141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9324A71-2BD1-4560-BF59-D14392C8E5F0}"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BB2A02-871F-40D5-8347-61B456489661}" type="slidenum">
              <a:rPr lang="en-US"/>
              <a:pPr>
                <a:defRPr/>
              </a:pPr>
              <a:t>‹#›</a:t>
            </a:fld>
            <a:endParaRPr lang="en-US"/>
          </a:p>
        </p:txBody>
      </p:sp>
    </p:spTree>
    <p:extLst>
      <p:ext uri="{BB962C8B-B14F-4D97-AF65-F5344CB8AC3E}">
        <p14:creationId xmlns:p14="http://schemas.microsoft.com/office/powerpoint/2010/main" val="3811161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CC7D73-93A4-43F5-8FF4-B4A6E9775548}"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9E26DC-7746-4F47-AAF0-9FD61B5E79B0}" type="slidenum">
              <a:rPr lang="en-US"/>
              <a:pPr>
                <a:defRPr/>
              </a:pPr>
              <a:t>‹#›</a:t>
            </a:fld>
            <a:endParaRPr lang="en-US"/>
          </a:p>
        </p:txBody>
      </p:sp>
    </p:spTree>
    <p:extLst>
      <p:ext uri="{BB962C8B-B14F-4D97-AF65-F5344CB8AC3E}">
        <p14:creationId xmlns:p14="http://schemas.microsoft.com/office/powerpoint/2010/main" val="362990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7E25857-F009-4CC1-A0FA-01B423B5C6E1}" type="datetimeFigureOut">
              <a:rPr lang="en-US"/>
              <a:pPr>
                <a:defRPr/>
              </a:pPr>
              <a:t>12/13/2013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B5E149-43DA-4E17-A0D7-ED1BC7586A06}" type="slidenum">
              <a:rPr lang="en-US"/>
              <a:pPr>
                <a:defRPr/>
              </a:pPr>
              <a:t>‹#›</a:t>
            </a:fld>
            <a:endParaRPr lang="en-US"/>
          </a:p>
        </p:txBody>
      </p:sp>
    </p:spTree>
    <p:extLst>
      <p:ext uri="{BB962C8B-B14F-4D97-AF65-F5344CB8AC3E}">
        <p14:creationId xmlns:p14="http://schemas.microsoft.com/office/powerpoint/2010/main" val="324995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4F846D4-AA2F-4169-A9E9-91E15EBF2E8E}"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6D892A-46CB-4CAD-A6EC-00955146391C}" type="slidenum">
              <a:rPr lang="en-US"/>
              <a:pPr>
                <a:defRPr/>
              </a:pPr>
              <a:t>‹#›</a:t>
            </a:fld>
            <a:endParaRPr lang="en-US"/>
          </a:p>
        </p:txBody>
      </p:sp>
    </p:spTree>
    <p:extLst>
      <p:ext uri="{BB962C8B-B14F-4D97-AF65-F5344CB8AC3E}">
        <p14:creationId xmlns:p14="http://schemas.microsoft.com/office/powerpoint/2010/main" val="283580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4E23515-9C69-4C23-93A1-ABC303438234}" type="datetimeFigureOut">
              <a:rPr lang="en-US"/>
              <a:pPr>
                <a:defRPr/>
              </a:pPr>
              <a:t>12/13/2013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59F01FC-517E-4BAF-AAE7-3F7B6AAFFFA1}" type="slidenum">
              <a:rPr lang="en-US"/>
              <a:pPr>
                <a:defRPr/>
              </a:pPr>
              <a:t>‹#›</a:t>
            </a:fld>
            <a:endParaRPr lang="en-US"/>
          </a:p>
        </p:txBody>
      </p:sp>
    </p:spTree>
    <p:extLst>
      <p:ext uri="{BB962C8B-B14F-4D97-AF65-F5344CB8AC3E}">
        <p14:creationId xmlns:p14="http://schemas.microsoft.com/office/powerpoint/2010/main" val="243374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68ADFB9-D529-43BD-BA6C-FE4A66DD5ED4}" type="datetimeFigureOut">
              <a:rPr lang="en-US"/>
              <a:pPr>
                <a:defRPr/>
              </a:pPr>
              <a:t>12/13/2013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329C589-73AE-45B4-BC01-F58027B8ABE4}" type="slidenum">
              <a:rPr lang="en-US"/>
              <a:pPr>
                <a:defRPr/>
              </a:pPr>
              <a:t>‹#›</a:t>
            </a:fld>
            <a:endParaRPr lang="en-US"/>
          </a:p>
        </p:txBody>
      </p:sp>
    </p:spTree>
    <p:extLst>
      <p:ext uri="{BB962C8B-B14F-4D97-AF65-F5344CB8AC3E}">
        <p14:creationId xmlns:p14="http://schemas.microsoft.com/office/powerpoint/2010/main" val="345668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692761-9C37-4BE9-B294-161155CCCB1E}" type="datetimeFigureOut">
              <a:rPr lang="en-US"/>
              <a:pPr>
                <a:defRPr/>
              </a:pPr>
              <a:t>12/13/2013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012BFB8-3FD7-4CD5-A38A-AEEB4F13077C}" type="slidenum">
              <a:rPr lang="en-US"/>
              <a:pPr>
                <a:defRPr/>
              </a:pPr>
              <a:t>‹#›</a:t>
            </a:fld>
            <a:endParaRPr lang="en-US"/>
          </a:p>
        </p:txBody>
      </p:sp>
    </p:spTree>
    <p:extLst>
      <p:ext uri="{BB962C8B-B14F-4D97-AF65-F5344CB8AC3E}">
        <p14:creationId xmlns:p14="http://schemas.microsoft.com/office/powerpoint/2010/main" val="2519842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7DAD43-9F88-49AB-A4F3-DC2524E180D0}"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074E05-F16F-4D8A-999C-1670C8DCBCE3}" type="slidenum">
              <a:rPr lang="en-US"/>
              <a:pPr>
                <a:defRPr/>
              </a:pPr>
              <a:t>‹#›</a:t>
            </a:fld>
            <a:endParaRPr lang="en-US"/>
          </a:p>
        </p:txBody>
      </p:sp>
    </p:spTree>
    <p:extLst>
      <p:ext uri="{BB962C8B-B14F-4D97-AF65-F5344CB8AC3E}">
        <p14:creationId xmlns:p14="http://schemas.microsoft.com/office/powerpoint/2010/main" val="3641385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A07CBE-FDB1-457D-8D0A-E835EE5BF515}" type="datetimeFigureOut">
              <a:rPr lang="en-US"/>
              <a:pPr>
                <a:defRPr/>
              </a:pPr>
              <a:t>12/13/2013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FF8F86-07A8-412C-8C77-D452F4D9D290}" type="slidenum">
              <a:rPr lang="en-US"/>
              <a:pPr>
                <a:defRPr/>
              </a:pPr>
              <a:t>‹#›</a:t>
            </a:fld>
            <a:endParaRPr lang="en-US"/>
          </a:p>
        </p:txBody>
      </p:sp>
    </p:spTree>
    <p:extLst>
      <p:ext uri="{BB962C8B-B14F-4D97-AF65-F5344CB8AC3E}">
        <p14:creationId xmlns:p14="http://schemas.microsoft.com/office/powerpoint/2010/main" val="441787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AA288E7-F8FF-450C-9BE9-3AFB36B2642E}" type="datetimeFigureOut">
              <a:rPr lang="en-US"/>
              <a:pPr>
                <a:defRPr/>
              </a:pPr>
              <a:t>12/13/2013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515C2CD-2834-4494-8EA5-97E1D3CC08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685800" y="3200400"/>
            <a:ext cx="7772400" cy="990600"/>
          </a:xfrm>
        </p:spPr>
        <p:txBody>
          <a:bodyPr>
            <a:normAutofit fontScale="90000"/>
          </a:bodyPr>
          <a:lstStyle/>
          <a:p>
            <a:pPr>
              <a:defRPr/>
            </a:pPr>
            <a:r>
              <a:rPr lang="en-US" b="1" dirty="0">
                <a:cs typeface="Times New Roman" pitchFamily="18" charset="0"/>
              </a:rPr>
              <a:t>WinSLAMM v 10 </a:t>
            </a:r>
            <a:br>
              <a:rPr lang="en-US" b="1" dirty="0">
                <a:cs typeface="Times New Roman" pitchFamily="18" charset="0"/>
              </a:rPr>
            </a:br>
            <a:r>
              <a:rPr lang="en-US" b="1" dirty="0" smtClean="0">
                <a:cs typeface="Times New Roman" pitchFamily="18" charset="0"/>
              </a:rPr>
              <a:t>Porous Pavement</a:t>
            </a:r>
            <a:r>
              <a:rPr lang="en-US" b="1" dirty="0">
                <a:cs typeface="Times New Roman" pitchFamily="18" charset="0"/>
              </a:rPr>
              <a:t/>
            </a:r>
            <a:br>
              <a:rPr lang="en-US" b="1" dirty="0">
                <a:cs typeface="Times New Roman" pitchFamily="18" charset="0"/>
              </a:rPr>
            </a:br>
            <a:endParaRPr lang="en-US" dirty="0"/>
          </a:p>
        </p:txBody>
      </p:sp>
      <p:sp>
        <p:nvSpPr>
          <p:cNvPr id="7" name="Slide Number Placeholder 6"/>
          <p:cNvSpPr>
            <a:spLocks noGrp="1"/>
          </p:cNvSpPr>
          <p:nvPr>
            <p:ph type="sldNum" sz="quarter" idx="12"/>
          </p:nvPr>
        </p:nvSpPr>
        <p:spPr/>
        <p:txBody>
          <a:bodyPr/>
          <a:lstStyle/>
          <a:p>
            <a:pPr>
              <a:defRPr/>
            </a:pPr>
            <a:fld id="{778729FC-A46F-4A23-BD6D-35325246669A}" type="slidenum">
              <a:rPr lang="en-US" smtClean="0"/>
              <a:pPr>
                <a:defRPr/>
              </a:pPr>
              <a:t>1</a:t>
            </a:fld>
            <a:endParaRPr lang="en-US"/>
          </a:p>
        </p:txBody>
      </p:sp>
      <p:pic>
        <p:nvPicPr>
          <p:cNvPr id="2052"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8950" y="381000"/>
            <a:ext cx="3086100"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8"/>
          <p:cNvSpPr txBox="1">
            <a:spLocks noChangeArrowheads="1"/>
          </p:cNvSpPr>
          <p:nvPr/>
        </p:nvSpPr>
        <p:spPr bwMode="auto">
          <a:xfrm>
            <a:off x="723900" y="4725988"/>
            <a:ext cx="7696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a:t>Using WinSLAMM v10 to Meet Urban Stormwater Management Goals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7"/>
          <p:cNvSpPr txBox="1">
            <a:spLocks noChangeArrowheads="1"/>
          </p:cNvSpPr>
          <p:nvPr/>
        </p:nvSpPr>
        <p:spPr bwMode="auto">
          <a:xfrm>
            <a:off x="487363" y="1306513"/>
            <a:ext cx="8275637"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marL="288925" indent="-288925"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buClr>
                <a:schemeClr val="tx1"/>
              </a:buClr>
              <a:buFont typeface="Wingdings" pitchFamily="2" charset="2"/>
              <a:buChar char="Ø"/>
            </a:pPr>
            <a:r>
              <a:rPr lang="en-US" altLang="en-US" sz="2800" b="1">
                <a:latin typeface="Arial" pitchFamily="34" charset="0"/>
              </a:rPr>
              <a:t>In Northern Climates, groundwater contamination due to Chlorides may be a problem – check with your regulatory agency</a:t>
            </a:r>
          </a:p>
          <a:p>
            <a:pPr>
              <a:spcBef>
                <a:spcPct val="50000"/>
              </a:spcBef>
              <a:buClr>
                <a:schemeClr val="tx1"/>
              </a:buClr>
              <a:buFont typeface="Wingdings" pitchFamily="2" charset="2"/>
              <a:buChar char="Ø"/>
            </a:pPr>
            <a:r>
              <a:rPr lang="en-US" altLang="en-US" sz="2800" b="1">
                <a:latin typeface="Arial" pitchFamily="34" charset="0"/>
              </a:rPr>
              <a:t>Porous pavement clogging and cleaning time frames may require a multi-year analysis to correctly evaluate performance</a:t>
            </a:r>
          </a:p>
          <a:p>
            <a:pPr>
              <a:spcBef>
                <a:spcPct val="50000"/>
              </a:spcBef>
              <a:buClr>
                <a:schemeClr val="tx1"/>
              </a:buClr>
              <a:buFont typeface="Wingdings" pitchFamily="2" charset="2"/>
              <a:buChar char="Ø"/>
            </a:pPr>
            <a:r>
              <a:rPr lang="en-US" altLang="en-US" sz="2800" b="1">
                <a:latin typeface="Arial" pitchFamily="34" charset="0"/>
              </a:rPr>
              <a:t>Clogging due to run on increases as the porous pavement area to drainage area ratio decreases</a:t>
            </a:r>
          </a:p>
          <a:p>
            <a:pPr>
              <a:spcBef>
                <a:spcPct val="50000"/>
              </a:spcBef>
              <a:buClr>
                <a:schemeClr val="tx1"/>
              </a:buClr>
              <a:buFont typeface="Wingdings" pitchFamily="2" charset="2"/>
              <a:buChar char="Ø"/>
            </a:pPr>
            <a:r>
              <a:rPr lang="en-US" altLang="en-US" sz="2800" b="1">
                <a:latin typeface="Arial" pitchFamily="34" charset="0"/>
              </a:rPr>
              <a:t>Applicable only at the source area level</a:t>
            </a:r>
          </a:p>
        </p:txBody>
      </p:sp>
      <p:sp>
        <p:nvSpPr>
          <p:cNvPr id="11267" name="Rectangle 9"/>
          <p:cNvSpPr>
            <a:spLocks noGrp="1" noChangeArrowheads="1"/>
          </p:cNvSpPr>
          <p:nvPr>
            <p:ph type="title"/>
          </p:nvPr>
        </p:nvSpPr>
        <p:spPr/>
        <p:txBody>
          <a:bodyPr/>
          <a:lstStyle/>
          <a:p>
            <a:pPr eaLnBrk="1" hangingPunct="1"/>
            <a:r>
              <a:rPr lang="en-US" altLang="en-US" b="1" smtClean="0"/>
              <a:t>Modeling Notes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Seepage Rate Changes to the Control Practice</a:t>
            </a:r>
            <a:endParaRPr lang="en-US"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5516" y="1905000"/>
            <a:ext cx="5872967" cy="456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2176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Seepage Rate Changes to the Control Practice</a:t>
            </a:r>
            <a:endParaRPr lang="en-US" dirty="0"/>
          </a:p>
        </p:txBody>
      </p:sp>
      <p:pic>
        <p:nvPicPr>
          <p:cNvPr id="389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743" y="1711125"/>
            <a:ext cx="6894513" cy="4909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057400" y="4648200"/>
            <a:ext cx="2971800" cy="646331"/>
          </a:xfrm>
          <a:prstGeom prst="rect">
            <a:avLst/>
          </a:prstGeom>
          <a:noFill/>
        </p:spPr>
        <p:txBody>
          <a:bodyPr wrap="square" rtlCol="0">
            <a:spAutoFit/>
          </a:bodyPr>
          <a:lstStyle/>
          <a:p>
            <a:pPr algn="ctr"/>
            <a:r>
              <a:rPr lang="en-US" dirty="0" smtClean="0"/>
              <a:t>Assumes 50% increase in Seepage Rate upon Cleaning</a:t>
            </a:r>
            <a:endParaRPr lang="en-US" dirty="0"/>
          </a:p>
        </p:txBody>
      </p:sp>
    </p:spTree>
    <p:extLst>
      <p:ext uri="{BB962C8B-B14F-4D97-AF65-F5344CB8AC3E}">
        <p14:creationId xmlns:p14="http://schemas.microsoft.com/office/powerpoint/2010/main" val="604731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14"/>
          <p:cNvGraphicFramePr>
            <a:graphicFrameLocks noChangeAspect="1"/>
          </p:cNvGraphicFramePr>
          <p:nvPr/>
        </p:nvGraphicFramePr>
        <p:xfrm>
          <a:off x="114300" y="2797175"/>
          <a:ext cx="8915400" cy="3070225"/>
        </p:xfrm>
        <a:graphic>
          <a:graphicData uri="http://schemas.openxmlformats.org/presentationml/2006/ole">
            <mc:AlternateContent xmlns:mc="http://schemas.openxmlformats.org/markup-compatibility/2006">
              <mc:Choice xmlns:v="urn:schemas-microsoft-com:vml" Requires="v">
                <p:oleObj spid="_x0000_s12309" name="Worksheet" r:id="rId4" imgW="11638800" imgH="4007880" progId="Excel.Sheet.8">
                  <p:embed/>
                </p:oleObj>
              </mc:Choice>
              <mc:Fallback>
                <p:oleObj name="Worksheet" r:id="rId4" imgW="11638800" imgH="4007880" progId="Excel.Sheet.8">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 y="2797175"/>
                        <a:ext cx="8915400" cy="307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3589" name="Rectangle 5"/>
          <p:cNvSpPr>
            <a:spLocks noChangeArrowheads="1"/>
          </p:cNvSpPr>
          <p:nvPr/>
        </p:nvSpPr>
        <p:spPr bwMode="auto">
          <a:xfrm>
            <a:off x="685800" y="228600"/>
            <a:ext cx="7772400" cy="762000"/>
          </a:xfrm>
          <a:prstGeom prst="rect">
            <a:avLst/>
          </a:prstGeom>
          <a:noFill/>
          <a:ln w="9525">
            <a:noFill/>
            <a:miter lim="800000"/>
            <a:headEnd/>
            <a:tailEnd/>
          </a:ln>
          <a:effectLst/>
        </p:spPr>
        <p:txBody>
          <a:bodyPr anchor="b"/>
          <a:lstStyle/>
          <a:p>
            <a:pPr algn="ctr" fontAlgn="auto">
              <a:spcBef>
                <a:spcPts val="0"/>
              </a:spcBef>
              <a:spcAft>
                <a:spcPts val="0"/>
              </a:spcAft>
              <a:defRPr/>
            </a:pPr>
            <a:r>
              <a:rPr lang="en-US" sz="4400" dirty="0">
                <a:solidFill>
                  <a:schemeClr val="tx2"/>
                </a:solidFill>
                <a:effectLst>
                  <a:outerShdw blurRad="38100" dist="38100" dir="2700000" algn="tl">
                    <a:srgbClr val="000000"/>
                  </a:outerShdw>
                </a:effectLst>
                <a:latin typeface="+mn-lt"/>
                <a:cs typeface="+mn-cs"/>
              </a:rPr>
              <a:t> </a:t>
            </a:r>
            <a:r>
              <a:rPr lang="en-US" sz="4400" b="1" dirty="0">
                <a:latin typeface="+mj-lt"/>
                <a:ea typeface="+mj-ea"/>
                <a:cs typeface="+mj-cs"/>
              </a:rPr>
              <a:t>Additional Output</a:t>
            </a:r>
          </a:p>
        </p:txBody>
      </p:sp>
      <p:sp>
        <p:nvSpPr>
          <p:cNvPr id="12292" name="Text Box 8"/>
          <p:cNvSpPr txBox="1">
            <a:spLocks noChangeArrowheads="1"/>
          </p:cNvSpPr>
          <p:nvPr/>
        </p:nvSpPr>
        <p:spPr bwMode="auto">
          <a:xfrm>
            <a:off x="5029200" y="3230563"/>
            <a:ext cx="3962400" cy="396875"/>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r>
              <a:rPr lang="en-US" altLang="en-US" sz="2000" b="1">
                <a:solidFill>
                  <a:srgbClr val="FF0000"/>
                </a:solidFill>
                <a:latin typeface="Arial" pitchFamily="34" charset="0"/>
              </a:rPr>
              <a:t>&lt;Filename&gt; PPWB in SA# .csv</a:t>
            </a:r>
          </a:p>
        </p:txBody>
      </p:sp>
      <p:sp>
        <p:nvSpPr>
          <p:cNvPr id="12293" name="Text Box 15"/>
          <p:cNvSpPr txBox="1">
            <a:spLocks noChangeArrowheads="1"/>
          </p:cNvSpPr>
          <p:nvPr/>
        </p:nvSpPr>
        <p:spPr bwMode="auto">
          <a:xfrm>
            <a:off x="304800" y="1295400"/>
            <a:ext cx="3429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r>
              <a:rPr lang="en-US" altLang="en-US" sz="2400" b="1">
                <a:latin typeface="Arial" pitchFamily="34" charset="0"/>
              </a:rPr>
              <a:t>Available through:   Tools/</a:t>
            </a:r>
          </a:p>
          <a:p>
            <a:r>
              <a:rPr lang="en-US" altLang="en-US" sz="2400" b="1">
                <a:latin typeface="Arial" pitchFamily="34" charset="0"/>
              </a:rPr>
              <a:t>Default Model Options</a:t>
            </a:r>
          </a:p>
        </p:txBody>
      </p:sp>
      <p:sp>
        <p:nvSpPr>
          <p:cNvPr id="12294" name="Text Box 16"/>
          <p:cNvSpPr txBox="1">
            <a:spLocks noChangeArrowheads="1"/>
          </p:cNvSpPr>
          <p:nvPr/>
        </p:nvSpPr>
        <p:spPr bwMode="auto">
          <a:xfrm>
            <a:off x="4191000" y="1066800"/>
            <a:ext cx="472440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
              </a:spcBef>
              <a:buFont typeface="Wingdings" pitchFamily="2" charset="2"/>
              <a:buChar char="Ø"/>
            </a:pPr>
            <a:r>
              <a:rPr lang="en-US" altLang="en-US" sz="2000" b="1">
                <a:latin typeface="Arial" pitchFamily="34" charset="0"/>
              </a:rPr>
              <a:t>Water Balance File</a:t>
            </a:r>
          </a:p>
          <a:p>
            <a:pPr>
              <a:spcBef>
                <a:spcPct val="5000"/>
              </a:spcBef>
              <a:buFont typeface="Wingdings" pitchFamily="2" charset="2"/>
              <a:buChar char="Ø"/>
            </a:pPr>
            <a:r>
              <a:rPr lang="en-US" altLang="en-US" sz="2000" b="1">
                <a:latin typeface="Arial" pitchFamily="34" charset="0"/>
              </a:rPr>
              <a:t>Stage Outflow File</a:t>
            </a:r>
          </a:p>
          <a:p>
            <a:pPr>
              <a:spcBef>
                <a:spcPct val="5000"/>
              </a:spcBef>
              <a:buFont typeface="Wingdings" pitchFamily="2" charset="2"/>
              <a:buChar char="Ø"/>
            </a:pPr>
            <a:r>
              <a:rPr lang="en-US" altLang="en-US" sz="2000" b="1">
                <a:latin typeface="Arial" pitchFamily="34" charset="0"/>
              </a:rPr>
              <a:t>Surface Seepage Rate File</a:t>
            </a:r>
          </a:p>
          <a:p>
            <a:pPr>
              <a:spcBef>
                <a:spcPct val="5000"/>
              </a:spcBef>
              <a:buFont typeface="Wingdings" pitchFamily="2" charset="2"/>
              <a:buChar char="Ø"/>
            </a:pPr>
            <a:r>
              <a:rPr lang="en-US" altLang="en-US" sz="2000" b="1">
                <a:latin typeface="Arial" pitchFamily="34" charset="0"/>
              </a:rPr>
              <a:t>Detailed Output File</a:t>
            </a:r>
          </a:p>
          <a:p>
            <a:pPr>
              <a:spcBef>
                <a:spcPct val="5000"/>
              </a:spcBef>
              <a:buFont typeface="Wingdings" pitchFamily="2" charset="2"/>
              <a:buChar char="Ø"/>
            </a:pPr>
            <a:r>
              <a:rPr lang="en-US" altLang="en-US" sz="2000" b="1">
                <a:latin typeface="Arial" pitchFamily="34" charset="0"/>
              </a:rPr>
              <a:t>Stochastic Seepage Rate Detail File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306388"/>
            <a:ext cx="9144000" cy="760412"/>
          </a:xfrm>
        </p:spPr>
        <p:txBody>
          <a:bodyPr/>
          <a:lstStyle/>
          <a:p>
            <a:pPr algn="l" eaLnBrk="1" hangingPunct="1"/>
            <a:r>
              <a:rPr lang="en-US" altLang="en-US" sz="4000" b="1" smtClean="0"/>
              <a:t>We will cover . . .</a:t>
            </a:r>
          </a:p>
        </p:txBody>
      </p:sp>
      <p:sp>
        <p:nvSpPr>
          <p:cNvPr id="3075" name="Rectangle 3"/>
          <p:cNvSpPr>
            <a:spLocks noGrp="1" noChangeArrowheads="1"/>
          </p:cNvSpPr>
          <p:nvPr>
            <p:ph type="body" sz="half" idx="1"/>
          </p:nvPr>
        </p:nvSpPr>
        <p:spPr>
          <a:xfrm>
            <a:off x="762000" y="1295400"/>
            <a:ext cx="4114800" cy="4876800"/>
          </a:xfrm>
        </p:spPr>
        <p:txBody>
          <a:bodyPr/>
          <a:lstStyle/>
          <a:p>
            <a:pPr eaLnBrk="1" hangingPunct="1"/>
            <a:r>
              <a:rPr lang="en-US" altLang="en-US" sz="3200" b="1" smtClean="0"/>
              <a:t>Entering Porous Pavement Data into the Model</a:t>
            </a:r>
          </a:p>
          <a:p>
            <a:pPr eaLnBrk="1" hangingPunct="1"/>
            <a:r>
              <a:rPr lang="en-US" altLang="en-US" sz="3200" b="1" smtClean="0"/>
              <a:t>Modeling Notes</a:t>
            </a:r>
          </a:p>
        </p:txBody>
      </p:sp>
      <p:pic>
        <p:nvPicPr>
          <p:cNvPr id="3076" name="Picture 10" descr="paver block access rd Pac Sci Center Se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3430588"/>
            <a:ext cx="464820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277813"/>
            <a:ext cx="9144000" cy="1139825"/>
          </a:xfrm>
        </p:spPr>
        <p:txBody>
          <a:bodyPr/>
          <a:lstStyle/>
          <a:p>
            <a:pPr eaLnBrk="1" hangingPunct="1"/>
            <a:r>
              <a:rPr lang="en-US" altLang="en-US" sz="4000" b="1" smtClean="0"/>
              <a:t>Porous Pavement Cross Section</a:t>
            </a:r>
          </a:p>
        </p:txBody>
      </p:sp>
      <p:pic>
        <p:nvPicPr>
          <p:cNvPr id="4099" name="Picture 3" descr="C:\Files\SLAMM\SLAMM Docs\Documentation\Help File files\Porous Pavement Cross Section 2.JPG"/>
          <p:cNvPicPr>
            <a:picLocks noChangeAspect="1" noChangeArrowheads="1"/>
          </p:cNvPicPr>
          <p:nvPr/>
        </p:nvPicPr>
        <p:blipFill>
          <a:blip r:embed="rId3">
            <a:extLst>
              <a:ext uri="{28A0092B-C50C-407E-A947-70E740481C1C}">
                <a14:useLocalDpi xmlns:a14="http://schemas.microsoft.com/office/drawing/2010/main" val="0"/>
              </a:ext>
            </a:extLst>
          </a:blip>
          <a:srcRect l="31380" t="8209" r="32069" b="40298"/>
          <a:stretch>
            <a:fillRect/>
          </a:stretch>
        </p:blipFill>
        <p:spPr bwMode="auto">
          <a:xfrm>
            <a:off x="1879600" y="1447800"/>
            <a:ext cx="53848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sz="4000" b="1" smtClean="0"/>
              <a:t>Porous Pavement Data Requirements</a:t>
            </a:r>
          </a:p>
        </p:txBody>
      </p:sp>
      <p:sp>
        <p:nvSpPr>
          <p:cNvPr id="5123" name="Rectangle 3"/>
          <p:cNvSpPr>
            <a:spLocks noGrp="1" noChangeArrowheads="1"/>
          </p:cNvSpPr>
          <p:nvPr>
            <p:ph type="body" idx="1"/>
          </p:nvPr>
        </p:nvSpPr>
        <p:spPr>
          <a:xfrm>
            <a:off x="304800" y="1447800"/>
            <a:ext cx="4038600" cy="2438400"/>
          </a:xfrm>
        </p:spPr>
        <p:txBody>
          <a:bodyPr/>
          <a:lstStyle/>
          <a:p>
            <a:pPr eaLnBrk="1" hangingPunct="1"/>
            <a:r>
              <a:rPr lang="en-US" altLang="en-US" b="1" smtClean="0"/>
              <a:t>Pavement Geometry and Properties</a:t>
            </a:r>
          </a:p>
          <a:p>
            <a:pPr eaLnBrk="1" hangingPunct="1"/>
            <a:r>
              <a:rPr lang="en-US" altLang="en-US" b="1" smtClean="0"/>
              <a:t>Outlet/Discharge Options</a:t>
            </a:r>
          </a:p>
          <a:p>
            <a:pPr eaLnBrk="1" hangingPunct="1"/>
            <a:r>
              <a:rPr lang="en-US" altLang="en-US" b="1" smtClean="0"/>
              <a:t>Surface Pavement Layer and Cleaning Data</a:t>
            </a:r>
          </a:p>
        </p:txBody>
      </p:sp>
      <p:pic>
        <p:nvPicPr>
          <p:cNvPr id="5124" name="Picture 4" descr="C:\Users\PVA Desktop 2\Pictures\Swiss Valley Porous Pavement\IMG_0344.JPG"/>
          <p:cNvPicPr>
            <a:picLocks noChangeAspect="1" noChangeArrowheads="1"/>
          </p:cNvPicPr>
          <p:nvPr/>
        </p:nvPicPr>
        <p:blipFill>
          <a:blip r:embed="rId3">
            <a:extLst>
              <a:ext uri="{28A0092B-C50C-407E-A947-70E740481C1C}">
                <a14:useLocalDpi xmlns:a14="http://schemas.microsoft.com/office/drawing/2010/main" val="0"/>
              </a:ext>
            </a:extLst>
          </a:blip>
          <a:srcRect t="9251" r="2504"/>
          <a:stretch>
            <a:fillRect/>
          </a:stretch>
        </p:blipFill>
        <p:spPr bwMode="auto">
          <a:xfrm>
            <a:off x="4184650" y="3352800"/>
            <a:ext cx="4751388"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493713"/>
            <a:ext cx="835025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Line 4103"/>
          <p:cNvSpPr>
            <a:spLocks noChangeShapeType="1"/>
          </p:cNvSpPr>
          <p:nvPr/>
        </p:nvSpPr>
        <p:spPr bwMode="auto">
          <a:xfrm flipH="1">
            <a:off x="3505200" y="1452563"/>
            <a:ext cx="1371600" cy="223837"/>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6148" name="Text Box 4104"/>
          <p:cNvSpPr txBox="1">
            <a:spLocks noChangeArrowheads="1"/>
          </p:cNvSpPr>
          <p:nvPr/>
        </p:nvSpPr>
        <p:spPr bwMode="auto">
          <a:xfrm>
            <a:off x="4953000" y="914400"/>
            <a:ext cx="3352800" cy="10779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sz="2400" b="1">
                <a:solidFill>
                  <a:srgbClr val="FF0000"/>
                </a:solidFill>
                <a:latin typeface="Arial" pitchFamily="34" charset="0"/>
              </a:rPr>
              <a:t>Area – </a:t>
            </a:r>
            <a:r>
              <a:rPr lang="en-US" altLang="en-US" sz="2000" b="1">
                <a:solidFill>
                  <a:srgbClr val="FF0000"/>
                </a:solidFill>
                <a:latin typeface="Arial" pitchFamily="34" charset="0"/>
              </a:rPr>
              <a:t>runoff from the Total Area drains to the Porous pavement area </a:t>
            </a:r>
            <a:endParaRPr lang="en-US" altLang="en-US" sz="2400" b="1">
              <a:solidFill>
                <a:srgbClr val="FF0000"/>
              </a:solidFill>
              <a:latin typeface="Arial" pitchFamily="34" charset="0"/>
            </a:endParaRPr>
          </a:p>
        </p:txBody>
      </p:sp>
      <p:grpSp>
        <p:nvGrpSpPr>
          <p:cNvPr id="3" name="Group 4112"/>
          <p:cNvGrpSpPr>
            <a:grpSpLocks/>
          </p:cNvGrpSpPr>
          <p:nvPr/>
        </p:nvGrpSpPr>
        <p:grpSpPr bwMode="auto">
          <a:xfrm>
            <a:off x="457200" y="2120900"/>
            <a:ext cx="7696200" cy="1447800"/>
            <a:chOff x="288" y="1248"/>
            <a:chExt cx="4848" cy="912"/>
          </a:xfrm>
        </p:grpSpPr>
        <p:sp>
          <p:nvSpPr>
            <p:cNvPr id="6155" name="Rectangle 4102"/>
            <p:cNvSpPr>
              <a:spLocks noChangeArrowheads="1"/>
            </p:cNvSpPr>
            <p:nvPr/>
          </p:nvSpPr>
          <p:spPr bwMode="auto">
            <a:xfrm>
              <a:off x="288" y="1248"/>
              <a:ext cx="1872" cy="76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6156" name="Text Box 4106"/>
            <p:cNvSpPr txBox="1">
              <a:spLocks noChangeArrowheads="1"/>
            </p:cNvSpPr>
            <p:nvPr/>
          </p:nvSpPr>
          <p:spPr bwMode="auto">
            <a:xfrm>
              <a:off x="2880" y="1642"/>
              <a:ext cx="2256" cy="518"/>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sz="2400" b="1">
                  <a:solidFill>
                    <a:srgbClr val="FF0000"/>
                  </a:solidFill>
                  <a:latin typeface="Arial" pitchFamily="34" charset="0"/>
                </a:rPr>
                <a:t>Pavement Geometry and Properties</a:t>
              </a:r>
            </a:p>
          </p:txBody>
        </p:sp>
        <p:sp>
          <p:nvSpPr>
            <p:cNvPr id="6157" name="Line 4108"/>
            <p:cNvSpPr>
              <a:spLocks noChangeShapeType="1"/>
            </p:cNvSpPr>
            <p:nvPr/>
          </p:nvSpPr>
          <p:spPr bwMode="auto">
            <a:xfrm flipH="1" flipV="1">
              <a:off x="2208" y="1776"/>
              <a:ext cx="672" cy="9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grpSp>
        <p:nvGrpSpPr>
          <p:cNvPr id="4" name="Group 4114"/>
          <p:cNvGrpSpPr>
            <a:grpSpLocks/>
          </p:cNvGrpSpPr>
          <p:nvPr/>
        </p:nvGrpSpPr>
        <p:grpSpPr bwMode="auto">
          <a:xfrm>
            <a:off x="457200" y="3429000"/>
            <a:ext cx="7848600" cy="2971800"/>
            <a:chOff x="288" y="2064"/>
            <a:chExt cx="4944" cy="1968"/>
          </a:xfrm>
        </p:grpSpPr>
        <p:sp>
          <p:nvSpPr>
            <p:cNvPr id="6152" name="Rectangle 4101"/>
            <p:cNvSpPr>
              <a:spLocks noChangeArrowheads="1"/>
            </p:cNvSpPr>
            <p:nvPr/>
          </p:nvSpPr>
          <p:spPr bwMode="auto">
            <a:xfrm>
              <a:off x="288" y="2064"/>
              <a:ext cx="1872" cy="196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6153" name="Text Box 4107"/>
            <p:cNvSpPr txBox="1">
              <a:spLocks noChangeArrowheads="1"/>
            </p:cNvSpPr>
            <p:nvPr/>
          </p:nvSpPr>
          <p:spPr bwMode="auto">
            <a:xfrm>
              <a:off x="3408" y="2880"/>
              <a:ext cx="1824" cy="518"/>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sz="2400" b="1">
                  <a:solidFill>
                    <a:srgbClr val="FF0000"/>
                  </a:solidFill>
                  <a:latin typeface="Arial" pitchFamily="34" charset="0"/>
                </a:rPr>
                <a:t>Outlet and Discharge Options</a:t>
              </a:r>
            </a:p>
          </p:txBody>
        </p:sp>
        <p:sp>
          <p:nvSpPr>
            <p:cNvPr id="6154" name="Line 4109"/>
            <p:cNvSpPr>
              <a:spLocks noChangeShapeType="1"/>
            </p:cNvSpPr>
            <p:nvPr/>
          </p:nvSpPr>
          <p:spPr bwMode="auto">
            <a:xfrm flipH="1">
              <a:off x="2208" y="3120"/>
              <a:ext cx="1200" cy="4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sp>
        <p:nvSpPr>
          <p:cNvPr id="6" name="Rectangle 5"/>
          <p:cNvSpPr/>
          <p:nvPr/>
        </p:nvSpPr>
        <p:spPr>
          <a:xfrm>
            <a:off x="457200" y="1295400"/>
            <a:ext cx="2971800" cy="58896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493713"/>
            <a:ext cx="835025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5"/>
          <p:cNvGrpSpPr>
            <a:grpSpLocks/>
          </p:cNvGrpSpPr>
          <p:nvPr/>
        </p:nvGrpSpPr>
        <p:grpSpPr bwMode="auto">
          <a:xfrm>
            <a:off x="838200" y="762000"/>
            <a:ext cx="7848600" cy="3429000"/>
            <a:chOff x="528" y="480"/>
            <a:chExt cx="4944" cy="2160"/>
          </a:xfrm>
        </p:grpSpPr>
        <p:sp>
          <p:nvSpPr>
            <p:cNvPr id="7176" name="Rectangle 4"/>
            <p:cNvSpPr>
              <a:spLocks noChangeArrowheads="1"/>
            </p:cNvSpPr>
            <p:nvPr/>
          </p:nvSpPr>
          <p:spPr bwMode="auto">
            <a:xfrm>
              <a:off x="2448" y="480"/>
              <a:ext cx="3024" cy="216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7177" name="Line 5"/>
            <p:cNvSpPr>
              <a:spLocks noChangeShapeType="1"/>
            </p:cNvSpPr>
            <p:nvPr/>
          </p:nvSpPr>
          <p:spPr bwMode="auto">
            <a:xfrm>
              <a:off x="1776" y="960"/>
              <a:ext cx="672" cy="9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sp>
          <p:nvSpPr>
            <p:cNvPr id="7178" name="Text Box 6"/>
            <p:cNvSpPr txBox="1">
              <a:spLocks noChangeArrowheads="1"/>
            </p:cNvSpPr>
            <p:nvPr/>
          </p:nvSpPr>
          <p:spPr bwMode="auto">
            <a:xfrm>
              <a:off x="528" y="576"/>
              <a:ext cx="1248" cy="748"/>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r">
                <a:spcBef>
                  <a:spcPct val="50000"/>
                </a:spcBef>
              </a:pPr>
              <a:r>
                <a:rPr lang="en-US" altLang="en-US" sz="2400" b="1">
                  <a:solidFill>
                    <a:srgbClr val="FF0000"/>
                  </a:solidFill>
                  <a:latin typeface="Arial" pitchFamily="34" charset="0"/>
                </a:rPr>
                <a:t>Schematic with entered data</a:t>
              </a:r>
            </a:p>
          </p:txBody>
        </p:sp>
      </p:grpSp>
      <p:grpSp>
        <p:nvGrpSpPr>
          <p:cNvPr id="3" name="Group 16"/>
          <p:cNvGrpSpPr>
            <a:grpSpLocks/>
          </p:cNvGrpSpPr>
          <p:nvPr/>
        </p:nvGrpSpPr>
        <p:grpSpPr bwMode="auto">
          <a:xfrm>
            <a:off x="609600" y="3429000"/>
            <a:ext cx="7924800" cy="2514600"/>
            <a:chOff x="384" y="2160"/>
            <a:chExt cx="4992" cy="1584"/>
          </a:xfrm>
        </p:grpSpPr>
        <p:sp>
          <p:nvSpPr>
            <p:cNvPr id="7173" name="Rectangle 8"/>
            <p:cNvSpPr>
              <a:spLocks noChangeArrowheads="1"/>
            </p:cNvSpPr>
            <p:nvPr/>
          </p:nvSpPr>
          <p:spPr bwMode="auto">
            <a:xfrm>
              <a:off x="4128" y="2640"/>
              <a:ext cx="1248" cy="1104"/>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a:spcBef>
                  <a:spcPct val="50000"/>
                </a:spcBef>
              </a:pPr>
              <a:endParaRPr lang="en-US" altLang="en-US"/>
            </a:p>
          </p:txBody>
        </p:sp>
        <p:sp>
          <p:nvSpPr>
            <p:cNvPr id="7174" name="Text Box 9"/>
            <p:cNvSpPr txBox="1">
              <a:spLocks noChangeArrowheads="1"/>
            </p:cNvSpPr>
            <p:nvPr/>
          </p:nvSpPr>
          <p:spPr bwMode="auto">
            <a:xfrm>
              <a:off x="384" y="2160"/>
              <a:ext cx="1680" cy="518"/>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spcBef>
                  <a:spcPct val="50000"/>
                </a:spcBef>
              </a:pPr>
              <a:r>
                <a:rPr lang="en-US" altLang="en-US" sz="2400" b="1">
                  <a:solidFill>
                    <a:srgbClr val="FF0000"/>
                  </a:solidFill>
                  <a:latin typeface="Arial" pitchFamily="34" charset="0"/>
                </a:rPr>
                <a:t>Cleaning Frequencies</a:t>
              </a:r>
            </a:p>
          </p:txBody>
        </p:sp>
        <p:sp>
          <p:nvSpPr>
            <p:cNvPr id="7175" name="Line 10"/>
            <p:cNvSpPr>
              <a:spLocks noChangeShapeType="1"/>
            </p:cNvSpPr>
            <p:nvPr/>
          </p:nvSpPr>
          <p:spPr bwMode="auto">
            <a:xfrm>
              <a:off x="1680" y="2448"/>
              <a:ext cx="2448" cy="33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US"/>
            </a:p>
          </p:txBody>
        </p:sp>
      </p:gr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5763" y="482600"/>
            <a:ext cx="8342312" cy="617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a:grpSpLocks/>
          </p:cNvGrpSpPr>
          <p:nvPr/>
        </p:nvGrpSpPr>
        <p:grpSpPr bwMode="auto">
          <a:xfrm>
            <a:off x="457200" y="1152525"/>
            <a:ext cx="3735388" cy="712788"/>
            <a:chOff x="685800" y="1407737"/>
            <a:chExt cx="3581400" cy="712959"/>
          </a:xfrm>
        </p:grpSpPr>
        <p:sp>
          <p:nvSpPr>
            <p:cNvPr id="8198" name="Rectangle 6"/>
            <p:cNvSpPr>
              <a:spLocks noChangeArrowheads="1"/>
            </p:cNvSpPr>
            <p:nvPr/>
          </p:nvSpPr>
          <p:spPr bwMode="auto">
            <a:xfrm>
              <a:off x="685800" y="1870249"/>
              <a:ext cx="2895600" cy="250447"/>
            </a:xfrm>
            <a:prstGeom prst="rect">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endParaRPr lang="en-US" altLang="en-US"/>
            </a:p>
          </p:txBody>
        </p:sp>
        <p:sp>
          <p:nvSpPr>
            <p:cNvPr id="8199" name="TextBox 4"/>
            <p:cNvSpPr txBox="1">
              <a:spLocks noChangeArrowheads="1"/>
            </p:cNvSpPr>
            <p:nvPr/>
          </p:nvSpPr>
          <p:spPr bwMode="auto">
            <a:xfrm>
              <a:off x="2286000" y="1407737"/>
              <a:ext cx="1981200" cy="369332"/>
            </a:xfrm>
            <a:prstGeom prst="rect">
              <a:avLst/>
            </a:prstGeom>
            <a:solidFill>
              <a:schemeClr val="bg1">
                <a:alpha val="7097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en-US" b="1">
                  <a:solidFill>
                    <a:srgbClr val="FF0000"/>
                  </a:solidFill>
                  <a:latin typeface="Arial" pitchFamily="34" charset="0"/>
                </a:rPr>
                <a:t>Run-on Allowed</a:t>
              </a:r>
            </a:p>
          </p:txBody>
        </p:sp>
      </p:grpSp>
      <p:sp>
        <p:nvSpPr>
          <p:cNvPr id="8196" name="Rectangle 6"/>
          <p:cNvSpPr>
            <a:spLocks noChangeArrowheads="1"/>
          </p:cNvSpPr>
          <p:nvPr/>
        </p:nvSpPr>
        <p:spPr bwMode="auto">
          <a:xfrm>
            <a:off x="3616325" y="4233863"/>
            <a:ext cx="2743200" cy="1384300"/>
          </a:xfrm>
          <a:prstGeom prst="rect">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endParaRPr lang="en-US" altLang="en-US"/>
          </a:p>
        </p:txBody>
      </p:sp>
      <p:sp>
        <p:nvSpPr>
          <p:cNvPr id="8197" name="TextBox 8"/>
          <p:cNvSpPr txBox="1">
            <a:spLocks noChangeArrowheads="1"/>
          </p:cNvSpPr>
          <p:nvPr/>
        </p:nvSpPr>
        <p:spPr bwMode="auto">
          <a:xfrm>
            <a:off x="3392488" y="3827463"/>
            <a:ext cx="32115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b="1">
                <a:solidFill>
                  <a:srgbClr val="FF0000"/>
                </a:solidFill>
                <a:latin typeface="Arial" pitchFamily="34" charset="0"/>
              </a:rPr>
              <a:t>Surface Clogging Option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493713"/>
            <a:ext cx="835025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6"/>
          <p:cNvSpPr>
            <a:spLocks noChangeArrowheads="1"/>
          </p:cNvSpPr>
          <p:nvPr/>
        </p:nvSpPr>
        <p:spPr bwMode="auto">
          <a:xfrm>
            <a:off x="3662363" y="5422900"/>
            <a:ext cx="2743200" cy="366713"/>
          </a:xfrm>
          <a:prstGeom prst="rect">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endParaRPr lang="en-US" altLang="en-US"/>
          </a:p>
        </p:txBody>
      </p:sp>
      <p:sp>
        <p:nvSpPr>
          <p:cNvPr id="9220" name="Rectangle 6"/>
          <p:cNvSpPr>
            <a:spLocks noChangeArrowheads="1"/>
          </p:cNvSpPr>
          <p:nvPr/>
        </p:nvSpPr>
        <p:spPr bwMode="auto">
          <a:xfrm>
            <a:off x="3662363" y="4244975"/>
            <a:ext cx="2743200" cy="850900"/>
          </a:xfrm>
          <a:prstGeom prst="rect">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endParaRPr lang="en-US" altLang="en-US"/>
          </a:p>
        </p:txBody>
      </p:sp>
      <p:sp>
        <p:nvSpPr>
          <p:cNvPr id="9221" name="TextBox 8"/>
          <p:cNvSpPr txBox="1">
            <a:spLocks noChangeArrowheads="1"/>
          </p:cNvSpPr>
          <p:nvPr/>
        </p:nvSpPr>
        <p:spPr bwMode="auto">
          <a:xfrm>
            <a:off x="3392488" y="3827463"/>
            <a:ext cx="32115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r>
              <a:rPr lang="en-US" altLang="en-US" b="1">
                <a:solidFill>
                  <a:srgbClr val="FF0000"/>
                </a:solidFill>
                <a:latin typeface="Arial" pitchFamily="34" charset="0"/>
              </a:rPr>
              <a:t>Surface Clogging Option 2</a:t>
            </a:r>
          </a:p>
        </p:txBody>
      </p:sp>
      <p:grpSp>
        <p:nvGrpSpPr>
          <p:cNvPr id="7" name="Group 6"/>
          <p:cNvGrpSpPr/>
          <p:nvPr/>
        </p:nvGrpSpPr>
        <p:grpSpPr>
          <a:xfrm>
            <a:off x="533400" y="4343400"/>
            <a:ext cx="5791200" cy="923330"/>
            <a:chOff x="533400" y="4343400"/>
            <a:chExt cx="5791200" cy="923330"/>
          </a:xfrm>
        </p:grpSpPr>
        <p:sp>
          <p:nvSpPr>
            <p:cNvPr id="2" name="TextBox 1"/>
            <p:cNvSpPr txBox="1"/>
            <p:nvPr/>
          </p:nvSpPr>
          <p:spPr>
            <a:xfrm>
              <a:off x="533400" y="4343400"/>
              <a:ext cx="2706688" cy="923330"/>
            </a:xfrm>
            <a:prstGeom prst="rect">
              <a:avLst/>
            </a:prstGeom>
            <a:solidFill>
              <a:schemeClr val="bg1"/>
            </a:solidFill>
          </p:spPr>
          <p:txBody>
            <a:bodyPr wrap="square" rtlCol="0">
              <a:spAutoFit/>
            </a:bodyPr>
            <a:lstStyle/>
            <a:p>
              <a:r>
                <a:rPr lang="en-US" dirty="0" smtClean="0">
                  <a:solidFill>
                    <a:srgbClr val="FF0000"/>
                  </a:solidFill>
                </a:rPr>
                <a:t>Surface Pavement Percent Solids Removal Upon Cleaning (0-100)</a:t>
              </a:r>
              <a:endParaRPr lang="en-US" dirty="0">
                <a:solidFill>
                  <a:srgbClr val="FF0000"/>
                </a:solidFill>
              </a:endParaRPr>
            </a:p>
          </p:txBody>
        </p:sp>
        <p:cxnSp>
          <p:nvCxnSpPr>
            <p:cNvPr id="4" name="Straight Arrow Connector 3"/>
            <p:cNvCxnSpPr>
              <a:stCxn id="2" idx="3"/>
            </p:cNvCxnSpPr>
            <p:nvPr/>
          </p:nvCxnSpPr>
          <p:spPr>
            <a:xfrm>
              <a:off x="3240088" y="4805065"/>
              <a:ext cx="42227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662363" y="4712957"/>
              <a:ext cx="2662237" cy="28257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b="1" smtClean="0"/>
              <a:t>Modeling Notes</a:t>
            </a:r>
          </a:p>
        </p:txBody>
      </p:sp>
      <p:sp>
        <p:nvSpPr>
          <p:cNvPr id="10243" name="Rectangle 3"/>
          <p:cNvSpPr>
            <a:spLocks noGrp="1" noChangeArrowheads="1"/>
          </p:cNvSpPr>
          <p:nvPr>
            <p:ph type="body" idx="1"/>
          </p:nvPr>
        </p:nvSpPr>
        <p:spPr>
          <a:xfrm>
            <a:off x="381000" y="1279525"/>
            <a:ext cx="5715000" cy="5197475"/>
          </a:xfrm>
        </p:spPr>
        <p:txBody>
          <a:bodyPr/>
          <a:lstStyle/>
          <a:p>
            <a:pPr eaLnBrk="1" hangingPunct="1">
              <a:lnSpc>
                <a:spcPct val="90000"/>
              </a:lnSpc>
            </a:pPr>
            <a:r>
              <a:rPr lang="en-US" altLang="en-US" sz="2800" b="1" smtClean="0"/>
              <a:t>Porous Pavement routing is performed using the Modified Puls Storage – Indication Method.</a:t>
            </a:r>
          </a:p>
          <a:p>
            <a:pPr eaLnBrk="1" hangingPunct="1">
              <a:lnSpc>
                <a:spcPct val="90000"/>
              </a:lnSpc>
            </a:pPr>
            <a:r>
              <a:rPr lang="en-US" altLang="en-US" sz="2800" b="1" smtClean="0"/>
              <a:t>Time increments are established by the model and vary by event.</a:t>
            </a:r>
          </a:p>
          <a:p>
            <a:pPr eaLnBrk="1" hangingPunct="1">
              <a:lnSpc>
                <a:spcPct val="90000"/>
              </a:lnSpc>
            </a:pPr>
            <a:r>
              <a:rPr lang="en-US" altLang="en-US" sz="2800" b="1" smtClean="0"/>
              <a:t>Yield reductions are due to runoff volume reduction through infiltration</a:t>
            </a:r>
          </a:p>
          <a:p>
            <a:pPr eaLnBrk="1" hangingPunct="1">
              <a:lnSpc>
                <a:spcPct val="90000"/>
              </a:lnSpc>
            </a:pPr>
            <a:r>
              <a:rPr lang="en-US" altLang="en-US" sz="2800" b="1" smtClean="0"/>
              <a:t>The pavement surface can be any material – paver blocks, porous asphalt or concrete</a:t>
            </a:r>
          </a:p>
          <a:p>
            <a:pPr eaLnBrk="1" hangingPunct="1">
              <a:lnSpc>
                <a:spcPct val="90000"/>
              </a:lnSpc>
            </a:pPr>
            <a:endParaRPr lang="en-US" altLang="en-US" b="1" smtClean="0"/>
          </a:p>
        </p:txBody>
      </p:sp>
      <p:pic>
        <p:nvPicPr>
          <p:cNvPr id="10244" name="Picture 6" descr="Madison concrete pav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0625" y="2514600"/>
            <a:ext cx="2616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1103</TotalTime>
  <Words>927</Words>
  <Application>Microsoft Office PowerPoint</Application>
  <PresentationFormat>On-screen Show (4:3)</PresentationFormat>
  <Paragraphs>80</Paragraphs>
  <Slides>13</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Theme</vt:lpstr>
      <vt:lpstr>Worksheet</vt:lpstr>
      <vt:lpstr>WinSLAMM v 10  Porous Pavement </vt:lpstr>
      <vt:lpstr>We will cover . . .</vt:lpstr>
      <vt:lpstr>Porous Pavement Cross Section</vt:lpstr>
      <vt:lpstr>Porous Pavement Data Requirements</vt:lpstr>
      <vt:lpstr>PowerPoint Presentation</vt:lpstr>
      <vt:lpstr>PowerPoint Presentation</vt:lpstr>
      <vt:lpstr>PowerPoint Presentation</vt:lpstr>
      <vt:lpstr>PowerPoint Presentation</vt:lpstr>
      <vt:lpstr>Modeling Notes</vt:lpstr>
      <vt:lpstr>Modeling Notes</vt:lpstr>
      <vt:lpstr>Surface Seepage Rate Changes to the Control Practice</vt:lpstr>
      <vt:lpstr>Surface Seepage Rate Changes to the Control Practice</vt:lpstr>
      <vt:lpstr>PowerPoint Presentation</vt:lpstr>
    </vt:vector>
  </TitlesOfParts>
  <Company>Wisconsin Department of Transportation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WisDOT Storm Water Quality &amp; Roadway Drainage</dc:title>
  <dc:creator>Reem Shana</dc:creator>
  <cp:lastModifiedBy>Bob</cp:lastModifiedBy>
  <cp:revision>114</cp:revision>
  <cp:lastPrinted>2013-01-18T05:03:52Z</cp:lastPrinted>
  <dcterms:created xsi:type="dcterms:W3CDTF">2012-02-03T17:18:43Z</dcterms:created>
  <dcterms:modified xsi:type="dcterms:W3CDTF">2013-12-14T02:45:09Z</dcterms:modified>
</cp:coreProperties>
</file>